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Raleway"/>
      <p:regular r:id="rId63"/>
      <p:bold r:id="rId64"/>
      <p:italic r:id="rId65"/>
      <p:boldItalic r:id="rId66"/>
    </p:embeddedFont>
    <p:embeddedFont>
      <p:font typeface="Lato"/>
      <p:regular r:id="rId67"/>
      <p:bold r:id="rId68"/>
      <p:italic r:id="rId69"/>
      <p:boldItalic r:id="rId70"/>
    </p:embeddedFont>
    <p:embeddedFont>
      <p:font typeface="Roboto Mon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ono-italic.fntdata"/><Relationship Id="rId72" Type="http://schemas.openxmlformats.org/officeDocument/2006/relationships/font" Target="fonts/RobotoMono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RobotoMono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Mono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aleway-bold.fntdata"/><Relationship Id="rId63" Type="http://schemas.openxmlformats.org/officeDocument/2006/relationships/font" Target="fonts/Raleway-regular.fntdata"/><Relationship Id="rId22" Type="http://schemas.openxmlformats.org/officeDocument/2006/relationships/slide" Target="slides/slide16.xml"/><Relationship Id="rId66" Type="http://schemas.openxmlformats.org/officeDocument/2006/relationships/font" Target="fonts/Raleway-boldItalic.fntdata"/><Relationship Id="rId21" Type="http://schemas.openxmlformats.org/officeDocument/2006/relationships/slide" Target="slides/slide15.xml"/><Relationship Id="rId65" Type="http://schemas.openxmlformats.org/officeDocument/2006/relationships/font" Target="fonts/Raleway-italic.fntdata"/><Relationship Id="rId24" Type="http://schemas.openxmlformats.org/officeDocument/2006/relationships/slide" Target="slides/slide18.xml"/><Relationship Id="rId68" Type="http://schemas.openxmlformats.org/officeDocument/2006/relationships/font" Target="fonts/Lato-bold.fntdata"/><Relationship Id="rId23" Type="http://schemas.openxmlformats.org/officeDocument/2006/relationships/slide" Target="slides/slide17.xml"/><Relationship Id="rId67" Type="http://schemas.openxmlformats.org/officeDocument/2006/relationships/font" Target="fonts/La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975018c79_2_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8975018c79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48de34dd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a48de34dd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48de34dd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a48de34dd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48de34dde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a48de34dde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48de34dde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a48de34dde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48de34dde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a48de34dde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48de34dde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a48de34dde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48de34dde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a48de34dd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48de34dde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a48de34dde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48de34dde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a48de34dde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48de34dd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a48de34dd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975018c79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8975018c79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48de34dde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a48de34dde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48de34dde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a48de34dde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48de34dde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a48de34dde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48de34dde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a48de34dde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48de34dde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a48de34dde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48de34dd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a48de34dd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48de34dde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a48de34dd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a48de34dde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a48de34dde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48de34dde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a48de34dde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48de34dde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a48de34dde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48de34dde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a48de34dd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48de34dde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a48de34dde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48de34dde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a48de34dde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48de34dde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a48de34dde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48de34dde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a48de34dde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4a2587c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a4a2587c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a48de34dde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a48de34dde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48de34dd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3a48de34dd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48de34dde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a48de34dde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4a2587ca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3a4a2587ca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4a2587ca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a4a2587c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48de34dd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a48de34dd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4a2587ca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a4a2587ca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4a2587ca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a4a2587ca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4a2587ca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3a4a2587ca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a4a2587ca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a4a2587ca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4a2587ca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3a4a2587ca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4a2587ca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a4a2587ca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a4a2587ca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3a4a2587ca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a4a2587ca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3a4a2587ca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a4a2587ca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3a4a2587ca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a4a2587ca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3a4a2587ca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48de34dde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a48de34dd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4a2587ca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3a4a2587ca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4a2587ca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3a4a2587ca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a4a2587ca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3a4a2587ca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a4a2587ca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a4a2587ca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a4a2587ca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3a4a2587ca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a4a2587ca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3a4a2587ca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a48de34dd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3a48de34dd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48de34dd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a48de34dd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48de34dde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a48de34dde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48de34dde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a48de34dde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48de34dde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a48de34dde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5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ctrTitle"/>
          </p:nvPr>
        </p:nvSpPr>
        <p:spPr>
          <a:xfrm>
            <a:off x="855400" y="630225"/>
            <a:ext cx="65448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Chapter 9 - Multimodal Large Language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2" name="Google Shape;122;p26"/>
          <p:cNvSpPr txBox="1"/>
          <p:nvPr>
            <p:ph idx="1" type="subTitle"/>
          </p:nvPr>
        </p:nvSpPr>
        <p:spPr>
          <a:xfrm>
            <a:off x="2390267" y="29608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From the book Hands-On Large Language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Transformers for Vision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81" name="Google Shape;181;p35"/>
          <p:cNvSpPr txBox="1"/>
          <p:nvPr>
            <p:ph idx="1" type="body"/>
          </p:nvPr>
        </p:nvSpPr>
        <p:spPr>
          <a:xfrm>
            <a:off x="0" y="596900"/>
            <a:ext cx="38943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These embeddings can then be used as input to a Transformer model.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rest of the process is </a:t>
            </a:r>
            <a:r>
              <a:rPr b="1" lang="en-GB" sz="2200"/>
              <a:t>identical to that for textual data.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process is illustrated here</a:t>
            </a:r>
            <a:endParaRPr sz="2200"/>
          </a:p>
        </p:txBody>
      </p:sp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475" y="692300"/>
            <a:ext cx="4744303" cy="41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Multimodal Embedding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88" name="Google Shape;188;p36"/>
          <p:cNvSpPr txBox="1"/>
          <p:nvPr>
            <p:ph idx="1" type="body"/>
          </p:nvPr>
        </p:nvSpPr>
        <p:spPr>
          <a:xfrm>
            <a:off x="25450" y="603250"/>
            <a:ext cx="40530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Multimodal embedding models </a:t>
            </a:r>
            <a:r>
              <a:rPr lang="en-GB" sz="2200"/>
              <a:t>are models that can take in generated </a:t>
            </a:r>
            <a:r>
              <a:rPr b="1" lang="en-GB" sz="2200"/>
              <a:t>embeddings for images</a:t>
            </a:r>
            <a:r>
              <a:rPr lang="en-GB" sz="2200"/>
              <a:t> and be able to compare them against </a:t>
            </a:r>
            <a:r>
              <a:rPr b="1" lang="en-GB" sz="2200"/>
              <a:t>text embeddings </a:t>
            </a:r>
            <a:r>
              <a:rPr lang="en-GB" sz="2200"/>
              <a:t>in the same embedding space</a:t>
            </a:r>
            <a:r>
              <a:rPr b="1" lang="en-GB" sz="2200"/>
              <a:t>.</a:t>
            </a:r>
            <a:endParaRPr sz="2200"/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250" y="1021900"/>
            <a:ext cx="4932125" cy="29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Multimodal Embedding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5" name="Google Shape;195;p37"/>
          <p:cNvSpPr txBox="1"/>
          <p:nvPr>
            <p:ph idx="1" type="body"/>
          </p:nvPr>
        </p:nvSpPr>
        <p:spPr>
          <a:xfrm>
            <a:off x="25450" y="603250"/>
            <a:ext cx="90576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One major advantage of using a multimodal embedding model is its ability to compare/process representations (vectors) of both images and texts.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ability can be helpful for search engines, databases, and other use cases.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Having embeddings of both images and texts in the same embedding space means a search for 'puppies' using a text query and an image query will work.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Multimodal Embedding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1" name="Google Shape;201;p38"/>
          <p:cNvSpPr txBox="1"/>
          <p:nvPr>
            <p:ph idx="1" type="body"/>
          </p:nvPr>
        </p:nvSpPr>
        <p:spPr>
          <a:xfrm>
            <a:off x="25450" y="603250"/>
            <a:ext cx="34362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 example: </a:t>
            </a:r>
            <a:endParaRPr sz="2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"</a:t>
            </a:r>
            <a:r>
              <a:rPr i="1" lang="en-GB" sz="2200"/>
              <a:t>What is a puppy?</a:t>
            </a:r>
            <a:r>
              <a:rPr lang="en-GB" sz="2200"/>
              <a:t>" or "Which documents are most related to a given image?"</a:t>
            </a:r>
            <a:endParaRPr sz="2200"/>
          </a:p>
        </p:txBody>
      </p:sp>
      <p:pic>
        <p:nvPicPr>
          <p:cNvPr id="202" name="Google Shape;2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724" y="887700"/>
            <a:ext cx="5631624" cy="35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CLIP: Connecting Text and Images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25450" y="603250"/>
            <a:ext cx="88095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CLIP (Contrastive Language-Image Pre-training)</a:t>
            </a:r>
            <a:r>
              <a:rPr lang="en-GB" sz="2200"/>
              <a:t> is an embedding model that can compute embeddings of both images and text.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embeddings from CLIP lie in the </a:t>
            </a:r>
            <a:r>
              <a:rPr b="1" lang="en-GB" sz="2200"/>
              <a:t>same vector space.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means you can compare image embeddings with text embeddings.</a:t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CLIP: Connecting Text and Images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25450" y="603250"/>
            <a:ext cx="8974800" cy="4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CLIP can be used for tasks such as: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Zero-shot Classification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Classify content into predefined categories by comparing embeddings, without needing training examples for each class.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Clustering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Cluster images and keywords together to see which keywords belong to which sets of images, for example.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Search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Find relevant text or images based on an input text or image.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Generation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guides the generative model to adjust each step according to the similarity comparison (of text and image embeddings), increasingly matching the text </a:t>
            </a:r>
            <a:r>
              <a:rPr lang="en-GB" sz="2200"/>
              <a:t>description</a:t>
            </a:r>
            <a:r>
              <a:rPr lang="en-GB" sz="2200"/>
              <a:t> embedding.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How Can CLIP Generate Multimodal Embeddings?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25450" y="951275"/>
            <a:ext cx="8974800" cy="4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dataset used to train CLIP contains millions of such pairs, each consisting of one image and its corresponding text caption.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CLIP uses an </a:t>
            </a:r>
            <a:r>
              <a:rPr b="1" lang="en-GB" sz="2200"/>
              <a:t>image encoder</a:t>
            </a:r>
            <a:r>
              <a:rPr lang="en-GB" sz="2200"/>
              <a:t> (e.g., ViT) and a </a:t>
            </a:r>
            <a:r>
              <a:rPr b="1" lang="en-GB" sz="2200"/>
              <a:t>text encoder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Cosine similarity </a:t>
            </a:r>
            <a:r>
              <a:rPr lang="en-GB" sz="2200"/>
              <a:t>is calculated by taking the dot product of the embeddings and dividing by the product of their norms (lengths).</a:t>
            </a:r>
            <a:endParaRPr sz="2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How Can CLIP Generate Multimodal Embeddings?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25450" y="951275"/>
            <a:ext cx="8268900" cy="4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first step is illustrated below</a:t>
            </a:r>
            <a:endParaRPr sz="2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27" name="Google Shape;2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400" y="1382850"/>
            <a:ext cx="4478299" cy="36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How Can CLIP Generate Multimodal Embeddings?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33" name="Google Shape;233;p43"/>
          <p:cNvSpPr txBox="1"/>
          <p:nvPr>
            <p:ph idx="1" type="body"/>
          </p:nvPr>
        </p:nvSpPr>
        <p:spPr>
          <a:xfrm>
            <a:off x="25450" y="951275"/>
            <a:ext cx="9025800" cy="4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training starts with low/random similarity scores between image and text embedding pairs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These embeddings are initially </a:t>
            </a:r>
            <a:r>
              <a:rPr b="1" lang="en-GB" sz="2200"/>
              <a:t>in different embedding spaces, </a:t>
            </a:r>
            <a:r>
              <a:rPr lang="en-GB" sz="2200"/>
              <a:t>although of the same dimensions.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As the process continues, the loss function updates both the image and text encoders' weights through </a:t>
            </a:r>
            <a:r>
              <a:rPr b="1" lang="en-GB" sz="2200"/>
              <a:t>backpropagation.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method is called </a:t>
            </a:r>
            <a:r>
              <a:rPr b="1" lang="en-GB" sz="2200"/>
              <a:t>contrastive learning.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How Can CLIP Generate Multimodal Embeddings?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39" name="Google Shape;239;p44"/>
          <p:cNvSpPr txBox="1"/>
          <p:nvPr>
            <p:ph idx="1" type="body"/>
          </p:nvPr>
        </p:nvSpPr>
        <p:spPr>
          <a:xfrm>
            <a:off x="25450" y="951275"/>
            <a:ext cx="4364700" cy="4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As training progresses, the similarity between matching pairs is </a:t>
            </a:r>
            <a:r>
              <a:rPr b="1" lang="en-GB" sz="2200"/>
              <a:t>maximized</a:t>
            </a:r>
            <a:r>
              <a:rPr lang="en-GB" sz="2200"/>
              <a:t> while the similarity between non-matching pairs is </a:t>
            </a:r>
            <a:r>
              <a:rPr b="1" lang="en-GB" sz="2200"/>
              <a:t>minimized</a:t>
            </a:r>
            <a:r>
              <a:rPr lang="en-GB" sz="2200"/>
              <a:t>.</a:t>
            </a:r>
            <a:endParaRPr sz="2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40" name="Google Shape;2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400" y="1251650"/>
            <a:ext cx="4960749" cy="27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Multimodality in LLMs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0" y="596900"/>
            <a:ext cx="4199700" cy="4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2200"/>
              <a:t>Multimodality</a:t>
            </a:r>
            <a:r>
              <a:rPr lang="en-GB" sz="2200"/>
              <a:t> in large language models (</a:t>
            </a:r>
            <a:r>
              <a:rPr b="1" lang="en-GB" sz="2200"/>
              <a:t>LLMs</a:t>
            </a:r>
            <a:r>
              <a:rPr lang="en-GB" sz="2200"/>
              <a:t>) refers to the ability of these models to process and understand multiple types of data, such as text, images, and audio.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 model that is able to handle text and images (</a:t>
            </a:r>
            <a:r>
              <a:rPr b="1" i="1" lang="en-GB" sz="2200"/>
              <a:t>each of which is called a modality</a:t>
            </a:r>
            <a:r>
              <a:rPr lang="en-GB" sz="2200"/>
              <a:t>) is said to be </a:t>
            </a:r>
            <a:r>
              <a:rPr b="1" lang="en-GB" sz="2200"/>
              <a:t>multimodal</a:t>
            </a:r>
            <a:endParaRPr b="1" sz="2200"/>
          </a:p>
        </p:txBody>
      </p:sp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734" y="1306275"/>
            <a:ext cx="4450341" cy="253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How Can CLIP Generate Multimodal Embeddings?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46" name="Google Shape;246;p45"/>
          <p:cNvSpPr txBox="1"/>
          <p:nvPr>
            <p:ph idx="1" type="body"/>
          </p:nvPr>
        </p:nvSpPr>
        <p:spPr>
          <a:xfrm>
            <a:off x="25450" y="951275"/>
            <a:ext cx="9083100" cy="4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Eventually, the embedding of an image of a cat should be similar to the embedding of  the text "</a:t>
            </a:r>
            <a:r>
              <a:rPr i="1" lang="en-GB" sz="2200"/>
              <a:t>a picture of a cat.</a:t>
            </a:r>
            <a:r>
              <a:rPr lang="en-GB" sz="2200"/>
              <a:t>"</a:t>
            </a:r>
            <a:endParaRPr sz="2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925" y="2003525"/>
            <a:ext cx="5144275" cy="310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25450" y="582475"/>
            <a:ext cx="9083100" cy="4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OpenCLIP </a:t>
            </a:r>
            <a:r>
              <a:rPr lang="en-GB" sz="2200"/>
              <a:t>is the open-source variant of CLIP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Using OpenCLIP (or any CLIP model) comes down to two things: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Processing the textual and image inputs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Then passing them to the main model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59" name="Google Shape;259;p47"/>
          <p:cNvSpPr txBox="1"/>
          <p:nvPr>
            <p:ph idx="1" type="body"/>
          </p:nvPr>
        </p:nvSpPr>
        <p:spPr>
          <a:xfrm>
            <a:off x="25450" y="582475"/>
            <a:ext cx="9083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Let's look at an example. We'll use an AI-generated image of a puppy playing in the snow:</a:t>
            </a:r>
            <a:endParaRPr sz="2200"/>
          </a:p>
        </p:txBody>
      </p:sp>
      <p:pic>
        <p:nvPicPr>
          <p:cNvPr id="260" name="Google Shape;2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00" y="1570163"/>
            <a:ext cx="793432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7"/>
          <p:cNvSpPr txBox="1"/>
          <p:nvPr>
            <p:ph idx="1" type="body"/>
          </p:nvPr>
        </p:nvSpPr>
        <p:spPr>
          <a:xfrm>
            <a:off x="146050" y="3755325"/>
            <a:ext cx="9083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Since we have a caption for this image, we can use OpenCLIP to generate embeddings for both </a:t>
            </a:r>
            <a:r>
              <a:rPr b="1" lang="en-GB" sz="2200"/>
              <a:t>text</a:t>
            </a:r>
            <a:r>
              <a:rPr lang="en-GB" sz="2200"/>
              <a:t> and </a:t>
            </a:r>
            <a:r>
              <a:rPr b="1" lang="en-GB" sz="2200"/>
              <a:t>image</a:t>
            </a:r>
            <a:r>
              <a:rPr lang="en-GB" sz="2200"/>
              <a:t>.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67" name="Google Shape;267;p48"/>
          <p:cNvSpPr txBox="1"/>
          <p:nvPr>
            <p:ph idx="1" type="body"/>
          </p:nvPr>
        </p:nvSpPr>
        <p:spPr>
          <a:xfrm>
            <a:off x="25450" y="582475"/>
            <a:ext cx="90831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To generate these embeddings, we load three models: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A </a:t>
            </a:r>
            <a:r>
              <a:rPr b="1" lang="en-GB" sz="2200"/>
              <a:t>tokenizer</a:t>
            </a:r>
            <a:r>
              <a:rPr lang="en-GB" sz="2200"/>
              <a:t> for tokenizing the textual input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A </a:t>
            </a:r>
            <a:r>
              <a:rPr b="1" lang="en-GB" sz="2200"/>
              <a:t>preprocessor</a:t>
            </a:r>
            <a:r>
              <a:rPr lang="en-GB" sz="2200"/>
              <a:t> to preprocess and resize the image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The </a:t>
            </a:r>
            <a:r>
              <a:rPr b="1" lang="en-GB" sz="2200"/>
              <a:t>main model</a:t>
            </a:r>
            <a:r>
              <a:rPr lang="en-GB" sz="2200"/>
              <a:t> that converts the previous outputs to embeddings</a:t>
            </a:r>
            <a:endParaRPr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48" y="868600"/>
            <a:ext cx="76584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38" y="1702775"/>
            <a:ext cx="79343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80" name="Google Shape;280;p50"/>
          <p:cNvSpPr txBox="1"/>
          <p:nvPr/>
        </p:nvSpPr>
        <p:spPr>
          <a:xfrm>
            <a:off x="174225" y="601550"/>
            <a:ext cx="77388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We'll see what happens when we preprocess our input: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75" y="1179975"/>
            <a:ext cx="649605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0"/>
          <p:cNvSpPr txBox="1"/>
          <p:nvPr/>
        </p:nvSpPr>
        <p:spPr>
          <a:xfrm>
            <a:off x="307550" y="2256975"/>
            <a:ext cx="77388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outputs a dictionary that contains the IDs of the input: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75" y="2966600"/>
            <a:ext cx="80010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89" name="Google Shape;289;p51"/>
          <p:cNvSpPr txBox="1"/>
          <p:nvPr/>
        </p:nvSpPr>
        <p:spPr>
          <a:xfrm>
            <a:off x="195300" y="537975"/>
            <a:ext cx="87534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see what those IDs represent, we can convert them to tokens using the named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convert_ids_to_tokens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function: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00" y="1459775"/>
            <a:ext cx="8001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00" y="2431375"/>
            <a:ext cx="809625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1"/>
          <p:cNvSpPr txBox="1"/>
          <p:nvPr/>
        </p:nvSpPr>
        <p:spPr>
          <a:xfrm>
            <a:off x="271375" y="1970850"/>
            <a:ext cx="87534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gives us the following output: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300" y="4047350"/>
            <a:ext cx="80010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99" name="Google Shape;299;p52"/>
          <p:cNvSpPr txBox="1"/>
          <p:nvPr/>
        </p:nvSpPr>
        <p:spPr>
          <a:xfrm>
            <a:off x="195300" y="537975"/>
            <a:ext cx="87534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Now that we have preprocessed our caption, we can create the embedding: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52"/>
          <p:cNvSpPr txBox="1"/>
          <p:nvPr/>
        </p:nvSpPr>
        <p:spPr>
          <a:xfrm>
            <a:off x="195300" y="2174325"/>
            <a:ext cx="87534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results in an embedding that has 512 values for this single string: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50" y="1414575"/>
            <a:ext cx="7129130" cy="7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50" y="2854500"/>
            <a:ext cx="8001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08" name="Google Shape;308;p53"/>
          <p:cNvSpPr txBox="1"/>
          <p:nvPr/>
        </p:nvSpPr>
        <p:spPr>
          <a:xfrm>
            <a:off x="195300" y="537975"/>
            <a:ext cx="87534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Just like with text, the model expects the input image to have certain characteristics including size and shape, using the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we created before: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00" y="1650525"/>
            <a:ext cx="80010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3"/>
          <p:cNvSpPr txBox="1"/>
          <p:nvPr/>
        </p:nvSpPr>
        <p:spPr>
          <a:xfrm>
            <a:off x="174250" y="3144875"/>
            <a:ext cx="87534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original image was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512 × 512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pixels. The preprocessing reduced it to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224 × 224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pixels.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00" y="3882425"/>
            <a:ext cx="8001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17" name="Google Shape;317;p54"/>
          <p:cNvSpPr txBox="1"/>
          <p:nvPr/>
        </p:nvSpPr>
        <p:spPr>
          <a:xfrm>
            <a:off x="195300" y="537975"/>
            <a:ext cx="8753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Let’s visualize the results of this preprocessing: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75" y="1033875"/>
            <a:ext cx="6437876" cy="23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300" y="1033875"/>
            <a:ext cx="3039750" cy="31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Multimodality in LLMs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0" y="596900"/>
            <a:ext cx="9102000" cy="4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Just like in real life, communication includes </a:t>
            </a:r>
            <a:r>
              <a:rPr b="1" lang="en-GB" sz="2200"/>
              <a:t>body language</a:t>
            </a:r>
            <a:r>
              <a:rPr lang="en-GB" sz="2200"/>
              <a:t> and </a:t>
            </a:r>
            <a:r>
              <a:rPr b="1" lang="en-GB" sz="2200"/>
              <a:t>facial expressions</a:t>
            </a:r>
            <a:r>
              <a:rPr lang="en-GB" sz="2200"/>
              <a:t>, not just words.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If an LLM can process images, audio, and text, it would be better at giving an output for a query.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Imagine you not only read, but witness a story, you would be able to make a better response to a question about it.</a:t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25" name="Google Shape;325;p55"/>
          <p:cNvSpPr txBox="1"/>
          <p:nvPr/>
        </p:nvSpPr>
        <p:spPr>
          <a:xfrm>
            <a:off x="195300" y="537975"/>
            <a:ext cx="87534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convert this preprocessed image into embeddings, we can call the model as we did before and explore what shape it returns: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75" y="1371075"/>
            <a:ext cx="71247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5"/>
          <p:cNvSpPr txBox="1"/>
          <p:nvPr/>
        </p:nvSpPr>
        <p:spPr>
          <a:xfrm>
            <a:off x="195300" y="2155200"/>
            <a:ext cx="87534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gives us the following shape: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00" y="2775950"/>
            <a:ext cx="71247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5"/>
          <p:cNvSpPr txBox="1"/>
          <p:nvPr/>
        </p:nvSpPr>
        <p:spPr>
          <a:xfrm>
            <a:off x="174250" y="3354525"/>
            <a:ext cx="8753400" cy="1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resulting image embedding is the same as that of the text embedding. We can use these embeddings to calculate how similar they are.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35" name="Google Shape;335;p56"/>
          <p:cNvSpPr txBox="1"/>
          <p:nvPr/>
        </p:nvSpPr>
        <p:spPr>
          <a:xfrm>
            <a:off x="195300" y="537975"/>
            <a:ext cx="87534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be able to compare their similarity score, we first normalize the embeddings: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6" name="Google Shape;3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25" y="1339075"/>
            <a:ext cx="767715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6"/>
          <p:cNvSpPr txBox="1"/>
          <p:nvPr/>
        </p:nvSpPr>
        <p:spPr>
          <a:xfrm>
            <a:off x="309550" y="3625075"/>
            <a:ext cx="87534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gives us the following score: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50" y="4077650"/>
            <a:ext cx="7105599" cy="5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OpenCLIP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195300" y="537975"/>
            <a:ext cx="39405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know how this compares against other scores, and to know whether this should be considered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good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we need to see how others score: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 you can see, a score of 0.33 is actually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in comparison to similarities with other images.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5" name="Google Shape;3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350" y="690700"/>
            <a:ext cx="4612057" cy="346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Making Text Generation Models Multimodal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51" name="Google Shape;351;p58"/>
          <p:cNvSpPr txBox="1"/>
          <p:nvPr/>
        </p:nvSpPr>
        <p:spPr>
          <a:xfrm>
            <a:off x="0" y="550700"/>
            <a:ext cx="45300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bridge the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gap between vision and language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researchers have worked on adding multimodality to existing models.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One method is called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BLIP-2 (BLIP-2 stands for Bootstrapping Language-Image Pre-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training for Unified Vision-Language Understanding and Generation 2).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500" y="819600"/>
            <a:ext cx="4640050" cy="3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BLIP-2: Bridging the Modality Gap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58" name="Google Shape;358;p59"/>
          <p:cNvSpPr txBox="1"/>
          <p:nvPr/>
        </p:nvSpPr>
        <p:spPr>
          <a:xfrm>
            <a:off x="0" y="550700"/>
            <a:ext cx="88476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Q-Former is trained in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two stages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one for each modality: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Step 1: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Image-document pairs are used to train the Q-Former. These pairs teach it to represent both images and text. The pairs are usually captions of images, like we saw with CLIP.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50" y="2461525"/>
            <a:ext cx="5636825" cy="25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BLIP-2: Bridging the Modality Gap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65" name="Google Shape;365;p60"/>
          <p:cNvSpPr txBox="1"/>
          <p:nvPr/>
        </p:nvSpPr>
        <p:spPr>
          <a:xfrm>
            <a:off x="0" y="550700"/>
            <a:ext cx="88476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connect the two pretrained models, the Q-Former copies their architectures. It has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two modules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that share attention layers: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AutoNum type="arabicPeriod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Transformer: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Interacts with the frozen Vision Transformer to extract features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AutoNum type="arabicPeriod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Text Transformer: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Interacts with the LLM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1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BLIP-2: Bridging the Modality Gap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71" name="Google Shape;371;p61"/>
          <p:cNvSpPr txBox="1"/>
          <p:nvPr/>
        </p:nvSpPr>
        <p:spPr>
          <a:xfrm>
            <a:off x="0" y="550700"/>
            <a:ext cx="88476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images are input into ViT to generate image embeddings, and the text is input into a text embedding model.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With these inputs, the Q-Former is trained on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three tasks: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AutoNum type="arabicPeriod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Image-text contrastive learning: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Aligns pairs of image and text embeddings to maximize their mutual information.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AutoNum type="arabicPeriod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Image-text matching: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classification task that predicts whether an image and text pair match.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AutoNum type="arabicPeriod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Image-grounded text generation: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Trains the model to generate text based on the input image.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BLIP-2: Bridging the Modality Gap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77" name="Google Shape;377;p62"/>
          <p:cNvSpPr txBox="1"/>
          <p:nvPr/>
        </p:nvSpPr>
        <p:spPr>
          <a:xfrm>
            <a:off x="0" y="550700"/>
            <a:ext cx="88476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These three objectives are optimized together. This first step of BLIP-2 is shown below: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975" y="1519125"/>
            <a:ext cx="6380125" cy="3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BLIP-2: Bridging the Modality Gap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84" name="Google Shape;384;p63"/>
          <p:cNvSpPr txBox="1"/>
          <p:nvPr/>
        </p:nvSpPr>
        <p:spPr>
          <a:xfrm>
            <a:off x="0" y="550700"/>
            <a:ext cx="88476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Q-Former is trained in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two stages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one for each modality: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Step 2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takes the learnable embeddings from step 1, which now contain visual information in the same dimensional space as text, and passes them to the LLM as soft visual prompts. 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○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These embeddings condition the LLM on the visual representations extracted by the Q-Former.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○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fully connected linear layer sits between them to ensure the embeddings have the right shape for the LLM.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second step converts vision to language.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BLIP-2: Bridging the Modality Gap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90" name="Google Shape;390;p64"/>
          <p:cNvSpPr txBox="1"/>
          <p:nvPr/>
        </p:nvSpPr>
        <p:spPr>
          <a:xfrm>
            <a:off x="0" y="550700"/>
            <a:ext cx="88476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Q-Former is trained in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two stages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one for each modality: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Step 2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1" name="Google Shape;3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25" y="1709075"/>
            <a:ext cx="80772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Transformers for Vision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0" y="596900"/>
            <a:ext cx="8752200" cy="4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Because of the increasing usefulness of transformers, scientists have looked into its potential in the field of </a:t>
            </a:r>
            <a:r>
              <a:rPr b="1" lang="en-GB" sz="2200"/>
              <a:t>computer vision.</a:t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They came up with a method called the </a:t>
            </a:r>
            <a:r>
              <a:rPr b="1" lang="en-GB" sz="2200"/>
              <a:t>Vision Transformer (ViT).</a:t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Vision Transformer (ViT)</a:t>
            </a:r>
            <a:r>
              <a:rPr lang="en-GB" sz="2200"/>
              <a:t> 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is a type of neural network architecture that applies the transformer model.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it processes images by dividing them into patches, treating these patches as </a:t>
            </a:r>
            <a:r>
              <a:rPr b="1" lang="en-GB" sz="2200"/>
              <a:t>sequences</a:t>
            </a:r>
            <a:r>
              <a:rPr lang="en-GB" sz="2200"/>
              <a:t>, and using self-attention to capture relationships across the entire image.</a:t>
            </a:r>
            <a:endParaRPr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5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BLIP-2: Bridging the Modality Gap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97" name="Google Shape;397;p65"/>
          <p:cNvSpPr txBox="1"/>
          <p:nvPr/>
        </p:nvSpPr>
        <p:spPr>
          <a:xfrm>
            <a:off x="0" y="550700"/>
            <a:ext cx="37923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combined, these two training steps enable the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Q-Former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learn visual and textual representations in the same space.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full process is shown.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075" y="830450"/>
            <a:ext cx="5466925" cy="342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Preprocessing Multimodal Inputs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04" name="Google Shape;404;p66"/>
          <p:cNvSpPr txBox="1"/>
          <p:nvPr/>
        </p:nvSpPr>
        <p:spPr>
          <a:xfrm>
            <a:off x="0" y="550700"/>
            <a:ext cx="89277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Now that we know how BLIP-2 is created, let's look at some use cases: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Captioning images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Answering visual questions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Prompting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7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Preprocessing Multimodal Inputs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10" name="Google Shape;410;p67"/>
          <p:cNvSpPr txBox="1"/>
          <p:nvPr/>
        </p:nvSpPr>
        <p:spPr>
          <a:xfrm>
            <a:off x="0" y="550700"/>
            <a:ext cx="89277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Before we look at use cases, let's load the model and see how to use it: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1" name="Google Shape;4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50" y="1034850"/>
            <a:ext cx="80772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8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Preprocessing Multimodal Inputs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17" name="Google Shape;417;p68"/>
          <p:cNvSpPr txBox="1"/>
          <p:nvPr/>
        </p:nvSpPr>
        <p:spPr>
          <a:xfrm>
            <a:off x="0" y="550700"/>
            <a:ext cx="89277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loaded two components that make up our full pipeline: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Processor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Like the tokenizer for language models, it converts unstructured input (images and text) to representations the model expects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The main BLIP-2 model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9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Preprocessing images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23" name="Google Shape;423;p69"/>
          <p:cNvSpPr txBox="1"/>
          <p:nvPr/>
        </p:nvSpPr>
        <p:spPr>
          <a:xfrm>
            <a:off x="0" y="550700"/>
            <a:ext cx="892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We'll start by loading a very wide image for illustration: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4" name="Google Shape;4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25" y="1096400"/>
            <a:ext cx="80772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00" y="2658500"/>
            <a:ext cx="2239250" cy="23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9"/>
          <p:cNvSpPr txBox="1"/>
          <p:nvPr/>
        </p:nvSpPr>
        <p:spPr>
          <a:xfrm>
            <a:off x="3212175" y="2845025"/>
            <a:ext cx="5743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image has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520 × 492 pixels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which is generally an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unusual format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0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Preprocessing images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32" name="Google Shape;432;p70"/>
          <p:cNvSpPr txBox="1"/>
          <p:nvPr/>
        </p:nvSpPr>
        <p:spPr>
          <a:xfrm>
            <a:off x="0" y="550700"/>
            <a:ext cx="892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 let's see what our processor does to it: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3" name="Google Shape;4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25" y="1132250"/>
            <a:ext cx="74485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0"/>
          <p:cNvSpPr txBox="1"/>
          <p:nvPr/>
        </p:nvSpPr>
        <p:spPr>
          <a:xfrm>
            <a:off x="108150" y="2150850"/>
            <a:ext cx="892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gives us the following shape: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5" name="Google Shape;43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25" y="2619700"/>
            <a:ext cx="74485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0"/>
          <p:cNvSpPr txBox="1"/>
          <p:nvPr/>
        </p:nvSpPr>
        <p:spPr>
          <a:xfrm>
            <a:off x="204825" y="3528125"/>
            <a:ext cx="89277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result is a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224 × 224 image.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means all images are processed into squares.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1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Preprocessing text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42" name="Google Shape;442;p71"/>
          <p:cNvSpPr txBox="1"/>
          <p:nvPr/>
        </p:nvSpPr>
        <p:spPr>
          <a:xfrm>
            <a:off x="0" y="550700"/>
            <a:ext cx="892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First, we can access the tokenizer it uses: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71"/>
          <p:cNvSpPr txBox="1"/>
          <p:nvPr/>
        </p:nvSpPr>
        <p:spPr>
          <a:xfrm>
            <a:off x="108150" y="1585200"/>
            <a:ext cx="892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gives us the following output: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50" y="1099475"/>
            <a:ext cx="7448544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50" y="1996425"/>
            <a:ext cx="6799924" cy="27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Preprocessing text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51" name="Google Shape;451;p72"/>
          <p:cNvSpPr txBox="1"/>
          <p:nvPr/>
        </p:nvSpPr>
        <p:spPr>
          <a:xfrm>
            <a:off x="0" y="550700"/>
            <a:ext cx="89277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BLIP-2 model uses a GPT2Tokenizer. Let's see how GPT2Tokenizer works: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2" name="Google Shape;45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0" y="1518675"/>
            <a:ext cx="785812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2"/>
          <p:cNvSpPr txBox="1"/>
          <p:nvPr/>
        </p:nvSpPr>
        <p:spPr>
          <a:xfrm>
            <a:off x="172050" y="3670300"/>
            <a:ext cx="89277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gives us the following tokens: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4" name="Google Shape;45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13" y="4126600"/>
            <a:ext cx="78581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3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Preprocessing text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60" name="Google Shape;460;p73"/>
          <p:cNvSpPr txBox="1"/>
          <p:nvPr/>
        </p:nvSpPr>
        <p:spPr>
          <a:xfrm>
            <a:off x="0" y="550700"/>
            <a:ext cx="9094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might notice a strange symbol: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Ġ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. The space (code point 32) becomes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Ġ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(code point 288). We'll convert them to underscores for clarity: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1" name="Google Shape;46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2100"/>
            <a:ext cx="785812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3"/>
          <p:cNvSpPr txBox="1"/>
          <p:nvPr/>
        </p:nvSpPr>
        <p:spPr>
          <a:xfrm>
            <a:off x="179675" y="2698875"/>
            <a:ext cx="9094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gives us a nicer output: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3" name="Google Shape;46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50" y="3379750"/>
            <a:ext cx="78581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4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Use Case 1: Image Captioning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69" name="Google Shape;469;p74"/>
          <p:cNvSpPr txBox="1"/>
          <p:nvPr/>
        </p:nvSpPr>
        <p:spPr>
          <a:xfrm>
            <a:off x="0" y="550700"/>
            <a:ext cx="90942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simplest use of BLIP-2 is to create captions for images.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captioning process follows these steps: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is converted to pixel values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the model can read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These pixels are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passed to BLIP-2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They're converted into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soft visual prompts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LLM uses these </a:t>
            </a:r>
            <a:r>
              <a:rPr i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prompts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decide on a caption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Transformers for Vision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0" y="596900"/>
            <a:ext cx="8574300" cy="4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Like the original Transformer, ViT is used to t</a:t>
            </a:r>
            <a:r>
              <a:rPr b="1" lang="en-GB" sz="2200"/>
              <a:t>ransform unstructured data </a:t>
            </a:r>
            <a:r>
              <a:rPr lang="en-GB" sz="2200"/>
              <a:t>into</a:t>
            </a:r>
            <a:r>
              <a:rPr b="1" lang="en-GB" sz="2200"/>
              <a:t> representations </a:t>
            </a:r>
            <a:r>
              <a:rPr lang="en-GB" sz="2200"/>
              <a:t>(embeddings).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375" y="1472700"/>
            <a:ext cx="5151701" cy="36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Use Case 1: Image Captioning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75" name="Google Shape;475;p75"/>
          <p:cNvSpPr txBox="1"/>
          <p:nvPr/>
        </p:nvSpPr>
        <p:spPr>
          <a:xfrm>
            <a:off x="0" y="550700"/>
            <a:ext cx="90942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Let's take the image of a supercar and use the processor to derive pixels in the expected shape: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6" name="Google Shape;4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13" y="1798938"/>
            <a:ext cx="78581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6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Use Case 1: Image Captioning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82" name="Google Shape;482;p76"/>
          <p:cNvSpPr txBox="1"/>
          <p:nvPr/>
        </p:nvSpPr>
        <p:spPr>
          <a:xfrm>
            <a:off x="0" y="550700"/>
            <a:ext cx="90942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next step is converting the image into token IDs using BLIP-2. We then convert the IDs into text. This gives us the generated caption: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3" name="Google Shape;48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13" y="1489775"/>
            <a:ext cx="78581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6"/>
          <p:cNvSpPr txBox="1"/>
          <p:nvPr/>
        </p:nvSpPr>
        <p:spPr>
          <a:xfrm>
            <a:off x="145850" y="3814550"/>
            <a:ext cx="9094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generated_text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contains the caption: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5" name="Google Shape;48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50" y="4287875"/>
            <a:ext cx="7675025" cy="5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7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Use Case 2: Multimodal Chat-Based Prompting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91" name="Google Shape;491;p77"/>
          <p:cNvSpPr txBox="1"/>
          <p:nvPr/>
        </p:nvSpPr>
        <p:spPr>
          <a:xfrm>
            <a:off x="0" y="550700"/>
            <a:ext cx="90942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Let's take the image of a supercar and use the processor to derive pixels in the expected shape: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Visual Question Answering: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give the model an image and a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question abou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 that image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model needs to </a:t>
            </a:r>
            <a:r>
              <a:rPr b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process both the image and the question together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Let's demonstrate with a picture of a car: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2" name="Google Shape;4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88" y="4381163"/>
            <a:ext cx="78581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8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Use Case 2: Multimodal Chat-Based Prompting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98" name="Google Shape;498;p78"/>
          <p:cNvSpPr txBox="1"/>
          <p:nvPr/>
        </p:nvSpPr>
        <p:spPr>
          <a:xfrm>
            <a:off x="0" y="550700"/>
            <a:ext cx="90942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visual question answering, we need to give BLIP-2: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image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prompt (without it, the model would just generate a caption)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00" y="2067100"/>
            <a:ext cx="6102651" cy="27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9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Use Case 2: Multimodal Chat-Based Prompting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05" name="Google Shape;505;p79"/>
          <p:cNvSpPr txBox="1"/>
          <p:nvPr/>
        </p:nvSpPr>
        <p:spPr>
          <a:xfrm>
            <a:off x="0" y="550700"/>
            <a:ext cx="9094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outputs: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6" name="Google Shape;50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937888"/>
            <a:ext cx="78581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9"/>
          <p:cNvSpPr txBox="1"/>
          <p:nvPr/>
        </p:nvSpPr>
        <p:spPr>
          <a:xfrm>
            <a:off x="49800" y="1392375"/>
            <a:ext cx="9094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Then we ask a follow-up question: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8" name="Google Shape;50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75" y="1764275"/>
            <a:ext cx="6220570" cy="26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50" y="4622600"/>
            <a:ext cx="5072729" cy="3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0"/>
          <p:cNvSpPr txBox="1"/>
          <p:nvPr>
            <p:ph type="title"/>
          </p:nvPr>
        </p:nvSpPr>
        <p:spPr>
          <a:xfrm>
            <a:off x="25450" y="0"/>
            <a:ext cx="8902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Use Case 2: Multimodal Chat-Based Prompting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15" name="Google Shape;515;p80"/>
          <p:cNvSpPr txBox="1"/>
          <p:nvPr/>
        </p:nvSpPr>
        <p:spPr>
          <a:xfrm>
            <a:off x="124725" y="568475"/>
            <a:ext cx="9094200" cy="21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can make this process smoother by creating an interactive chatbot by using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ipywidgets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, an extension for Jupyter notebooks to let us create interactive buttons, input text. </a:t>
            </a:r>
            <a:r>
              <a:rPr i="1"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full code is on the book/notes. </a:t>
            </a:r>
            <a:endParaRPr i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will result to: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6" name="Google Shape;51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375" y="2282900"/>
            <a:ext cx="3746876" cy="27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1"/>
          <p:cNvSpPr txBox="1"/>
          <p:nvPr>
            <p:ph type="title"/>
          </p:nvPr>
        </p:nvSpPr>
        <p:spPr>
          <a:xfrm>
            <a:off x="3969300" y="2247000"/>
            <a:ext cx="1205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1100"/>
              <a:buNone/>
            </a:pPr>
            <a:r>
              <a:rPr lang="en-GB">
                <a:highlight>
                  <a:schemeClr val="lt1"/>
                </a:highlight>
              </a:rPr>
              <a:t>END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Transformers for Vision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0" y="596900"/>
            <a:ext cx="857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ViT</a:t>
            </a:r>
            <a:r>
              <a:rPr lang="en-GB" sz="2200"/>
              <a:t> relies on the </a:t>
            </a:r>
            <a:r>
              <a:rPr b="1" i="1" lang="en-GB" sz="2200"/>
              <a:t>encoder component</a:t>
            </a:r>
            <a:r>
              <a:rPr lang="en-GB" sz="2200"/>
              <a:t> of the Transformer architecture.</a:t>
            </a:r>
            <a:endParaRPr sz="2200"/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900" y="1087787"/>
            <a:ext cx="6638924" cy="29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84450" y="4055725"/>
            <a:ext cx="89751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The </a:t>
            </a:r>
            <a:r>
              <a:rPr b="1" i="1" lang="en-GB" sz="2200"/>
              <a:t>encoder</a:t>
            </a:r>
            <a:r>
              <a:rPr lang="en-GB" sz="2200"/>
              <a:t> converts textual input into embeddings before being passed to the decoder.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Transformers for Vision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0" y="596900"/>
            <a:ext cx="8574300" cy="3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Unlike text, an image does not consist of words, so the tokenization process is different for images.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authors of ViT came up with a method for tokenizing images into "words."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lets them use the original </a:t>
            </a:r>
            <a:r>
              <a:rPr b="1" lang="en-GB" sz="2200"/>
              <a:t>encoder</a:t>
            </a:r>
            <a:r>
              <a:rPr lang="en-GB" sz="2200"/>
              <a:t> structure.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Transformers for Vision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0" y="596900"/>
            <a:ext cx="90702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Unlike tokens which use a vocabulary to find their individual separate meaning, an individual pixel doesn't tell you much.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creators of ViT knew this and took this into account. So instead of processing separate pixels, ViT uses </a:t>
            </a:r>
            <a:r>
              <a:rPr b="1" lang="en-GB" sz="2200"/>
              <a:t>patches</a:t>
            </a:r>
            <a:r>
              <a:rPr lang="en-GB" sz="2200"/>
              <a:t> of an image.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69" name="Google Shape;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" y="2406800"/>
            <a:ext cx="9005426" cy="26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Transformers for Vision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5" name="Google Shape;175;p34"/>
          <p:cNvSpPr txBox="1"/>
          <p:nvPr>
            <p:ph idx="1" type="body"/>
          </p:nvPr>
        </p:nvSpPr>
        <p:spPr>
          <a:xfrm>
            <a:off x="0" y="596900"/>
            <a:ext cx="90702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 the original ViT paper, a </a:t>
            </a:r>
            <a:r>
              <a:rPr b="1" lang="en-GB" sz="2200"/>
              <a:t>patch</a:t>
            </a:r>
            <a:r>
              <a:rPr lang="en-GB" sz="2200"/>
              <a:t> is of size </a:t>
            </a:r>
            <a:r>
              <a:rPr b="1" lang="en-GB" sz="2200"/>
              <a:t>16 x 16 x 3 (RGB channels).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Then, the </a:t>
            </a:r>
            <a:r>
              <a:rPr b="1" lang="en-GB" sz="2200"/>
              <a:t>RGB values</a:t>
            </a:r>
            <a:r>
              <a:rPr lang="en-GB" sz="2200"/>
              <a:t> for each patch are </a:t>
            </a:r>
            <a:r>
              <a:rPr b="1" lang="en-GB" sz="2200"/>
              <a:t>normalized</a:t>
            </a:r>
            <a:r>
              <a:rPr lang="en-GB" sz="2200"/>
              <a:t> to a 0-1 range.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Each patch (16 x 16 x 3) is flattened into a single vector of 768 values.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Each flattened patch vector is then passed through a linear projection layer (a simple neural network) to generate an embedding for that specific patch.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vector for each patch now works like tokens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